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7"/>
  </p:notesMasterIdLst>
  <p:sldIdLst>
    <p:sldId id="496" r:id="rId3"/>
    <p:sldId id="417" r:id="rId4"/>
    <p:sldId id="570"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189" autoAdjust="0"/>
  </p:normalViewPr>
  <p:slideViewPr>
    <p:cSldViewPr snapToGrid="0" snapToObjects="1">
      <p:cViewPr varScale="1">
        <p:scale>
          <a:sx n="73" d="100"/>
          <a:sy n="73" d="100"/>
        </p:scale>
        <p:origin x="-112" y="-103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10" d="100"/>
          <a:sy n="110" d="100"/>
        </p:scale>
        <p:origin x="-417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dirty="0" smtClean="0"/>
              <a:t>$ </a:t>
            </a:r>
            <a:r>
              <a:rPr lang="en-US" dirty="0" err="1"/>
              <a:t>git</a:t>
            </a:r>
            <a:r>
              <a:rPr lang="en-US" dirty="0"/>
              <a:t> clone https://</a:t>
            </a:r>
            <a:r>
              <a:rPr lang="en-US" dirty="0" err="1"/>
              <a:t>github.com</a:t>
            </a:r>
            <a:r>
              <a:rPr lang="en-US" dirty="0"/>
              <a:t>/Pivotal-Field-Engineering/</a:t>
            </a:r>
            <a:r>
              <a:rPr lang="en-US" dirty="0" err="1"/>
              <a:t>pcf-ers-demo.git</a:t>
            </a:r>
            <a:endParaRPr lang="en-US" dirty="0"/>
          </a:p>
          <a:p>
            <a:pPr marL="228600" lvl="0" indent="-228600">
              <a:buFont typeface="+mj-lt"/>
              <a:buAutoNum type="arabicPeriod"/>
            </a:pPr>
            <a:r>
              <a:rPr lang="en-US" dirty="0"/>
              <a:t>$ cd [REPO]</a:t>
            </a:r>
          </a:p>
          <a:p>
            <a:pPr marL="228600" lvl="0" indent="-228600">
              <a:buFont typeface="+mj-lt"/>
              <a:buAutoNum type="arabicPeriod"/>
            </a:pPr>
            <a:r>
              <a:rPr lang="en-US" dirty="0"/>
              <a:t>$ ./</a:t>
            </a:r>
            <a:r>
              <a:rPr lang="en-US" dirty="0" err="1"/>
              <a:t>mvnw</a:t>
            </a:r>
            <a:r>
              <a:rPr lang="en-US" dirty="0"/>
              <a:t> clean install</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a:t>
            </a:r>
            <a:r>
              <a:rPr lang="en-US" dirty="0"/>
              <a:t>/attendees-${random-word</a:t>
            </a:r>
            <a:r>
              <a:rPr lang="en-US" dirty="0" smtClean="0"/>
              <a:t>}</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cfapps.io</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52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2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970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dirty="0" smtClean="0"/>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641" y="512618"/>
            <a:ext cx="6107151" cy="3435927"/>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94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87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PEZ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a:t>
            </a:r>
            <a:r>
              <a:rPr lang="en-US" dirty="0"/>
              <a:t>attendees-${random-word</a:t>
            </a:r>
            <a:r>
              <a:rPr lang="en-US" dirty="0" smtClean="0"/>
              <a:t>}</a:t>
            </a:r>
            <a:r>
              <a:rPr lang="en-US" sz="1100" kern="1200" dirty="0" smtClean="0">
                <a:solidFill>
                  <a:schemeClr val="tx1"/>
                </a:solidFill>
                <a:effectLst/>
                <a:latin typeface="+mn-lt"/>
                <a:ea typeface="+mn-ea"/>
                <a:cs typeface="+mn-cs"/>
              </a:rPr>
              <a:t> app</a:t>
            </a:r>
          </a:p>
          <a:p>
            <a:pPr marL="228600" indent="-228600">
              <a:buFont typeface="+mj-lt"/>
              <a:buAutoNum type="arabicPeriod"/>
            </a:pPr>
            <a:r>
              <a:rPr lang="en-US" sz="1100" kern="1200" dirty="0" smtClean="0">
                <a:solidFill>
                  <a:schemeClr val="tx1"/>
                </a:solidFill>
                <a:effectLst/>
                <a:latin typeface="+mn-lt"/>
                <a:ea typeface="+mn-ea"/>
                <a:cs typeface="+mn-cs"/>
              </a:rPr>
              <a:t>Show attendees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97175"/>
            <a:ext cx="6096000" cy="3429000"/>
          </a:xfrm>
        </p:spPr>
      </p:sp>
      <p:sp>
        <p:nvSpPr>
          <p:cNvPr id="3" name="Notes Placeholder 2"/>
          <p:cNvSpPr>
            <a:spLocks noGrp="1"/>
          </p:cNvSpPr>
          <p:nvPr>
            <p:ph type="body" idx="1"/>
          </p:nvPr>
        </p:nvSpPr>
        <p:spPr>
          <a:xfrm>
            <a:off x="381000" y="3904689"/>
            <a:ext cx="6096000" cy="496221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100000"/>
            </a:pPr>
            <a:r>
              <a:rPr lang="en-US" sz="1200" dirty="0" smtClean="0"/>
              <a:t>Let’s go into a little more detail about the components that actually make up Pivotal Cloud Foundry.</a:t>
            </a:r>
          </a:p>
          <a:p>
            <a:pPr>
              <a:buClr>
                <a:schemeClr val="dk1"/>
              </a:buClr>
              <a:buSzPct val="100000"/>
            </a:pPr>
            <a:endParaRPr lang="en-US" sz="1200" dirty="0" smtClean="0"/>
          </a:p>
          <a:p>
            <a:pPr>
              <a:buClr>
                <a:schemeClr val="dk1"/>
              </a:buClr>
              <a:buSzPct val="100000"/>
            </a:pPr>
            <a:r>
              <a:rPr lang="en-US" sz="1200" baseline="0" dirty="0" smtClean="0"/>
              <a:t>Applications are where things start. You need to select an application framework that lets you build these distributed systems.</a:t>
            </a:r>
            <a:endParaRPr lang="en-US" sz="1200" dirty="0" smtClean="0"/>
          </a:p>
          <a:p>
            <a:pPr>
              <a:buClr>
                <a:schemeClr val="dk1"/>
              </a:buClr>
              <a:buSzPct val="100000"/>
            </a:pPr>
            <a:endParaRPr lang="en-US" sz="1200" dirty="0" smtClean="0"/>
          </a:p>
          <a:p>
            <a:pPr>
              <a:buClr>
                <a:schemeClr val="dk1"/>
              </a:buClr>
              <a:buSzPct val="100000"/>
            </a:pPr>
            <a:r>
              <a:rPr lang="en-US" sz="1200" dirty="0" smtClean="0"/>
              <a:t>We have a platform runtime, which handles routing etc. Attachable backing services for data, CI,</a:t>
            </a:r>
            <a:r>
              <a:rPr lang="en-US" sz="1200" baseline="0" dirty="0" smtClean="0"/>
              <a:t> and whatever your need</a:t>
            </a:r>
          </a:p>
          <a:p>
            <a:pPr>
              <a:buClr>
                <a:schemeClr val="dk1"/>
              </a:buClr>
              <a:buSzPct val="100000"/>
            </a:pPr>
            <a:endParaRPr lang="en-US" sz="1200" baseline="0" dirty="0" smtClean="0"/>
          </a:p>
          <a:p>
            <a:pPr>
              <a:buClr>
                <a:schemeClr val="dk1"/>
              </a:buClr>
              <a:buSzPct val="100000"/>
            </a:pPr>
            <a:r>
              <a:rPr lang="en-US" sz="1200"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ea typeface="Verdana"/>
                <a:cs typeface="Verdana"/>
                <a:sym typeface="Verdana"/>
              </a:rPr>
              <a:t>It does all this on VMware and </a:t>
            </a:r>
            <a:r>
              <a:rPr lang="en-US" sz="1200" baseline="0" dirty="0" err="1" smtClean="0">
                <a:solidFill>
                  <a:schemeClr val="dk1"/>
                </a:solidFill>
                <a:ea typeface="Verdana"/>
                <a:cs typeface="Verdana"/>
                <a:sym typeface="Verdana"/>
              </a:rPr>
              <a:t>OpenStack</a:t>
            </a:r>
            <a:r>
              <a:rPr lang="en-US" sz="1200" baseline="0" dirty="0" smtClean="0">
                <a:solidFill>
                  <a:schemeClr val="dk1"/>
                </a:solidFill>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dirty="0" smtClean="0"/>
              <a:t>It comes down to this: Would you rather have developers spend their time building a platform, or using one?</a:t>
            </a:r>
            <a:endParaRPr lang="en-US" sz="1200" baseline="0" dirty="0" smtClean="0"/>
          </a:p>
          <a:p>
            <a:pPr>
              <a:buClr>
                <a:schemeClr val="dk1"/>
              </a:buClr>
            </a:pPr>
            <a:endParaRPr lang="en-US" sz="1200"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350995"/>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4" name="Shape 604"/>
          <p:cNvSpPr txBox="1">
            <a:spLocks noGrp="1"/>
          </p:cNvSpPr>
          <p:nvPr>
            <p:ph type="body" idx="1"/>
          </p:nvPr>
        </p:nvSpPr>
        <p:spPr>
          <a:xfrm>
            <a:off x="295171" y="3913909"/>
            <a:ext cx="6267659" cy="4852240"/>
          </a:xfrm>
          <a:prstGeom prst="rect">
            <a:avLst/>
          </a:prstGeom>
        </p:spPr>
        <p:txBody>
          <a:bodyPr lIns="90556" tIns="90556" rIns="90556" bIns="90556" anchor="t" anchorCtr="0">
            <a:noAutofit/>
          </a:bodyPr>
          <a:lstStyle/>
          <a:p>
            <a:r>
              <a:rPr lang="en-US" sz="1200" dirty="0"/>
              <a:t>http://</a:t>
            </a:r>
            <a:r>
              <a:rPr lang="en-US" sz="1200" dirty="0" err="1"/>
              <a:t>blog.pivotal.io</a:t>
            </a:r>
            <a:r>
              <a:rPr lang="en-US" sz="1200" dirty="0"/>
              <a:t>/cloud-foundry-pivotal/products/the-four-levels-of-ha-in-pivotal-</a:t>
            </a:r>
            <a:r>
              <a:rPr lang="en-US" sz="1200" dirty="0" err="1"/>
              <a:t>cf</a:t>
            </a:r>
            <a:endParaRPr lang="en-US" sz="1200" dirty="0"/>
          </a:p>
          <a:p>
            <a:endParaRPr lang="en-US" sz="1200" dirty="0"/>
          </a:p>
          <a:p>
            <a:pPr marL="171450" indent="-171450">
              <a:buFont typeface="Arial"/>
              <a:buChar char="•"/>
            </a:pPr>
            <a:r>
              <a:rPr lang="en-US" sz="1200" dirty="0"/>
              <a:t>Desired State of Application is maintained by Cloud Controller. Cells communicate status of their apps to BBS. BBS checks with Auctioneer. Auctioneer restarts app in another Cell in case of </a:t>
            </a:r>
            <a:r>
              <a:rPr lang="en-US" sz="1200" dirty="0" smtClean="0"/>
              <a:t>failure</a:t>
            </a:r>
            <a:endParaRPr lang="en-US" sz="1200" dirty="0"/>
          </a:p>
          <a:p>
            <a:pPr marL="171450" indent="-171450">
              <a:buFont typeface="Arial"/>
              <a:buChar char="•"/>
            </a:pPr>
            <a:r>
              <a:rPr lang="en-US" sz="1200" dirty="0"/>
              <a:t>PCF Processes monitored by </a:t>
            </a:r>
            <a:r>
              <a:rPr lang="en-US" sz="1200" dirty="0" err="1"/>
              <a:t>monit</a:t>
            </a:r>
            <a:r>
              <a:rPr lang="en-US" sz="1200" dirty="0"/>
              <a:t> and restarted in case of failure</a:t>
            </a:r>
          </a:p>
          <a:p>
            <a:pPr marL="171450" indent="-171450">
              <a:buFont typeface="Arial"/>
              <a:buChar char="•"/>
            </a:pPr>
            <a:r>
              <a:rPr lang="en-US" sz="1200" dirty="0"/>
              <a:t>In case of VM failure. Health Monitor is notified. HM calls BOSH Director which calls </a:t>
            </a:r>
            <a:r>
              <a:rPr lang="en-US" sz="1200" dirty="0" err="1"/>
              <a:t>Resurrector</a:t>
            </a:r>
            <a:r>
              <a:rPr lang="en-US" sz="1200" dirty="0"/>
              <a:t> component which starts up the VM (with processes)</a:t>
            </a:r>
          </a:p>
          <a:p>
            <a:pPr marL="171450" indent="-171450">
              <a:buFont typeface="Arial"/>
              <a:buChar char="•"/>
            </a:pPr>
            <a:r>
              <a:rPr lang="en-US" sz="1200" dirty="0"/>
              <a:t>Availability Zones is a logical grouping of the deployment of System Components and Cells. (Example would be two racks in a datacenter</a:t>
            </a:r>
            <a:r>
              <a:rPr lang="en-US" sz="1200" dirty="0" smtClean="0"/>
              <a:t>)</a:t>
            </a:r>
            <a:endParaRPr lang="en-US" sz="1200" dirty="0"/>
          </a:p>
          <a:p>
            <a:endParaRPr lang="en-US" sz="1200" dirty="0"/>
          </a:p>
          <a:p>
            <a:r>
              <a:rPr lang="en-US" sz="1200" dirty="0"/>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a:t>
            </a:r>
            <a:r>
              <a:rPr lang="en-US" sz="1200" dirty="0" err="1"/>
              <a:t>PaaS</a:t>
            </a:r>
            <a:r>
              <a:rPr lang="en-US" sz="1200" dirty="0"/>
              <a:t> essentially monitors and remediates itself. If an OS or network failure occurs, our VM monitor will detect this and kill the VM, then reboot it in a new container. This streamlines Linux </a:t>
            </a:r>
            <a:r>
              <a:rPr lang="en-US" sz="1200" dirty="0" err="1"/>
              <a:t>sysadmin</a:t>
            </a:r>
            <a:r>
              <a:rPr lang="en-US" sz="1200" dirty="0"/>
              <a:t>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endParaRPr lang="en-US" sz="1200" dirty="0"/>
          </a:p>
          <a:p>
            <a:r>
              <a:rPr lang="en-US" sz="1200" dirty="0"/>
              <a:t>And, by using Pivotal, you reduce the number of servers that require HP/CA/IBM monitoring tools. </a:t>
            </a:r>
          </a:p>
          <a:p>
            <a:endParaRPr lang="en-US" sz="1200" dirty="0"/>
          </a:p>
          <a:p>
            <a:endParaRPr lang="en-US" sz="1200" dirty="0"/>
          </a:p>
          <a:p>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4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295171" y="270164"/>
            <a:ext cx="6148194" cy="345901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4121727"/>
            <a:ext cx="6267659" cy="4644422"/>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At Pivotal, we believe </a:t>
            </a:r>
            <a:r>
              <a:rPr lang="en-US" sz="1800" dirty="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dirty="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dirty="0">
              <a:solidFill>
                <a:schemeClr val="dk1"/>
              </a:solidFill>
              <a:latin typeface="Verdana"/>
              <a:ea typeface="Verdana"/>
              <a:cs typeface="Verdana"/>
              <a:sym typeface="Verdan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295171" y="304800"/>
            <a:ext cx="6209759" cy="349365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4144818"/>
            <a:ext cx="6267659" cy="4621331"/>
          </a:xfrm>
          <a:prstGeom prst="rect">
            <a:avLst/>
          </a:prstGeom>
          <a:noFill/>
          <a:ln>
            <a:noFill/>
          </a:ln>
        </p:spPr>
        <p:txBody>
          <a:bodyPr lIns="0" tIns="0" rIns="0" bIns="0" anchor="t" anchorCtr="0">
            <a:noAutofit/>
          </a:bodyPr>
          <a:lstStyle/>
          <a:p>
            <a:pPr marL="0" lvl="1">
              <a:buClr>
                <a:schemeClr val="dk1"/>
              </a:buClr>
              <a:buSzPct val="25000"/>
            </a:pPr>
            <a:r>
              <a:rPr lang="en-US" dirty="0">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a:t>
            </a:r>
            <a:r>
              <a:rPr lang="en-US" dirty="0" err="1">
                <a:solidFill>
                  <a:schemeClr val="dk1"/>
                </a:solidFill>
                <a:latin typeface="Verdana"/>
                <a:ea typeface="Verdana"/>
                <a:cs typeface="Verdana"/>
                <a:sym typeface="Verdana"/>
              </a:rPr>
              <a:t>Splunk</a:t>
            </a:r>
            <a:r>
              <a:rPr lang="en-US" dirty="0">
                <a:solidFill>
                  <a:schemeClr val="dk1"/>
                </a:solidFill>
                <a:latin typeface="Verdana"/>
                <a:ea typeface="Verdana"/>
                <a:cs typeface="Verdana"/>
                <a:sym typeface="Verdana"/>
              </a:rPr>
              <a:t>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dirty="0">
              <a:solidFill>
                <a:schemeClr val="dk1"/>
              </a:solidFill>
              <a:latin typeface="Verdana"/>
              <a:ea typeface="Verdana"/>
              <a:cs typeface="Verdana"/>
              <a:sym typeface="Verdana"/>
            </a:endParaRPr>
          </a:p>
          <a:p>
            <a:pPr marL="0" lvl="1">
              <a:spcBef>
                <a:spcPts val="1189"/>
              </a:spcBef>
              <a:buClr>
                <a:schemeClr val="dk1"/>
              </a:buClr>
              <a:buSzPct val="25000"/>
            </a:pPr>
            <a:r>
              <a:rPr lang="en-US" dirty="0">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a:t>
            </a:r>
            <a:r>
              <a:rPr lang="en-US" dirty="0" err="1">
                <a:solidFill>
                  <a:schemeClr val="dk1"/>
                </a:solidFill>
                <a:latin typeface="Verdana"/>
                <a:ea typeface="Verdana"/>
                <a:cs typeface="Verdana"/>
                <a:sym typeface="Verdana"/>
              </a:rPr>
              <a:t>PaaS</a:t>
            </a:r>
            <a:r>
              <a:rPr lang="en-US" dirty="0">
                <a:solidFill>
                  <a:schemeClr val="dk1"/>
                </a:solidFill>
                <a:latin typeface="Verdana"/>
                <a:ea typeface="Verdana"/>
                <a:cs typeface="Verdana"/>
                <a:sym typeface="Verdana"/>
              </a:rPr>
              <a:t> aware and work out of the box with Pivotal CF. </a:t>
            </a:r>
          </a:p>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3994727"/>
            <a:ext cx="6267659" cy="4771422"/>
          </a:xfrm>
          <a:prstGeom prst="rect">
            <a:avLst/>
          </a:prstGeom>
        </p:spPr>
        <p:txBody>
          <a:bodyPr lIns="90556" tIns="90556" rIns="90556" bIns="90556" anchor="t" anchorCtr="0">
            <a:noAutofit/>
          </a:bodyPr>
          <a:lstStyle/>
          <a:p>
            <a:endParaRPr dirty="0"/>
          </a:p>
        </p:txBody>
      </p:sp>
      <p:sp>
        <p:nvSpPr>
          <p:cNvPr id="955" name="Shape 955"/>
          <p:cNvSpPr>
            <a:spLocks noGrp="1" noRot="1" noChangeAspect="1"/>
          </p:cNvSpPr>
          <p:nvPr>
            <p:ph type="sldImg" idx="2"/>
          </p:nvPr>
        </p:nvSpPr>
        <p:spPr>
          <a:xfrm>
            <a:off x="295171" y="281709"/>
            <a:ext cx="6271322" cy="3528291"/>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4652818"/>
            <a:ext cx="6267659" cy="4113331"/>
          </a:xfrm>
          <a:prstGeom prst="rect">
            <a:avLst/>
          </a:prstGeom>
        </p:spPr>
        <p:txBody>
          <a:bodyPr lIns="90556" tIns="90556" rIns="90556" bIns="90556" anchor="t" anchorCtr="0">
            <a:noAutofit/>
          </a:bodyPr>
          <a:lstStyle/>
          <a:p>
            <a:r>
              <a:rPr lang="en-US" dirty="0" smtClean="0"/>
              <a:t>Show PCF Metrics</a:t>
            </a:r>
            <a:endParaRPr dirty="0"/>
          </a:p>
        </p:txBody>
      </p:sp>
      <p:sp>
        <p:nvSpPr>
          <p:cNvPr id="962" name="Shape 962"/>
          <p:cNvSpPr>
            <a:spLocks noGrp="1" noRot="1" noChangeAspect="1"/>
          </p:cNvSpPr>
          <p:nvPr>
            <p:ph type="sldImg" idx="2"/>
          </p:nvPr>
        </p:nvSpPr>
        <p:spPr>
          <a:xfrm>
            <a:off x="295171" y="316345"/>
            <a:ext cx="6230279" cy="35052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295171" y="304800"/>
            <a:ext cx="6267659" cy="352649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4191000"/>
            <a:ext cx="6267659" cy="4586694"/>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5361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200" dirty="0" smtClean="0"/>
              <a:t>Java</a:t>
            </a:r>
          </a:p>
          <a:p>
            <a:pPr lvl="1"/>
            <a:r>
              <a:rPr lang="en-US" sz="1200" dirty="0" smtClean="0"/>
              <a:t>Ruby</a:t>
            </a:r>
          </a:p>
          <a:p>
            <a:pPr lvl="1"/>
            <a:r>
              <a:rPr lang="en-US" sz="1200" dirty="0" err="1" smtClean="0"/>
              <a:t>Node.js</a:t>
            </a:r>
            <a:endParaRPr lang="en-US" sz="1200" dirty="0" smtClean="0"/>
          </a:p>
          <a:p>
            <a:r>
              <a:rPr lang="en-US" sz="1200" dirty="0" smtClean="0"/>
              <a:t>Custom Build packs</a:t>
            </a:r>
          </a:p>
          <a:p>
            <a:endParaRPr lang="en-US" sz="1200"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216404"/>
            <a:ext cx="6096000" cy="4615874"/>
          </a:xfrm>
        </p:spPr>
        <p:txBody>
          <a:bodyPr lIns="90562" tIns="45282" rIns="90562" bIns="45282"/>
          <a:lstStyle/>
          <a:p>
            <a:r>
              <a:rPr lang="en-US" sz="1200" b="1" dirty="0"/>
              <a:t>Cloud Foundry </a:t>
            </a:r>
            <a:r>
              <a:rPr lang="en-US" sz="1200" b="1" dirty="0" err="1"/>
              <a:t>PaaS</a:t>
            </a:r>
            <a:r>
              <a:rPr lang="en-US" sz="1200" b="1" dirty="0"/>
              <a:t> – Pushing an Application with Diego</a:t>
            </a:r>
          </a:p>
          <a:p>
            <a:endParaRPr lang="en-US" sz="1050" dirty="0"/>
          </a:p>
          <a:p>
            <a:r>
              <a:rPr lang="en-US" sz="1050" b="1" dirty="0">
                <a:latin typeface="+mn-lt"/>
                <a:cs typeface="+mn-cs"/>
              </a:rPr>
              <a:t>App deployment: what has changed? </a:t>
            </a:r>
          </a:p>
          <a:p>
            <a:r>
              <a:rPr lang="en-US" sz="1050" dirty="0">
                <a:latin typeface="+mn-lt"/>
                <a:cs typeface="+mn-cs"/>
              </a:rPr>
              <a:t>	1- Domain specific (notion of apps) -&gt; Abstractions (notions of LRPs and Tasks). App staging is a Task. App start is launching a LRP.</a:t>
            </a:r>
          </a:p>
          <a:p>
            <a:r>
              <a:rPr lang="en-US" sz="1050" dirty="0">
                <a:latin typeface="+mn-lt"/>
                <a:cs typeface="+mn-cs"/>
              </a:rPr>
              <a:t>	2- Platform specific (</a:t>
            </a:r>
            <a:r>
              <a:rPr lang="en-US" sz="1050" dirty="0" err="1">
                <a:latin typeface="+mn-lt"/>
                <a:cs typeface="+mn-cs"/>
              </a:rPr>
              <a:t>linux</a:t>
            </a:r>
            <a:r>
              <a:rPr lang="en-US" sz="1050" dirty="0">
                <a:latin typeface="+mn-lt"/>
                <a:cs typeface="+mn-cs"/>
              </a:rPr>
              <a:t>) -&gt; Supporting multi platform (Windows &amp; Linux) enabling running also .NET apps, thanks to our new Container implementation: Garden</a:t>
            </a:r>
          </a:p>
          <a:p>
            <a:r>
              <a:rPr lang="en-US" sz="1050" dirty="0">
                <a:latin typeface="+mn-lt"/>
                <a:cs typeface="+mn-cs"/>
              </a:rPr>
              <a:t>		What’s more, there is a 3</a:t>
            </a:r>
            <a:r>
              <a:rPr lang="en-US" sz="1050" baseline="30000" dirty="0">
                <a:latin typeface="+mn-lt"/>
                <a:cs typeface="+mn-cs"/>
              </a:rPr>
              <a:t>rd</a:t>
            </a:r>
            <a:r>
              <a:rPr lang="en-US" sz="1050" dirty="0">
                <a:latin typeface="+mn-lt"/>
                <a:cs typeface="+mn-cs"/>
              </a:rPr>
              <a:t> workflow supported: </a:t>
            </a:r>
            <a:r>
              <a:rPr lang="en-US" sz="1050" dirty="0" err="1">
                <a:latin typeface="+mn-lt"/>
                <a:cs typeface="+mn-cs"/>
              </a:rPr>
              <a:t>Docker</a:t>
            </a:r>
            <a:r>
              <a:rPr lang="en-US" sz="1050" dirty="0">
                <a:latin typeface="+mn-lt"/>
                <a:cs typeface="+mn-cs"/>
              </a:rPr>
              <a:t> on Linux</a:t>
            </a:r>
          </a:p>
          <a:p>
            <a:r>
              <a:rPr lang="en-US" sz="1050" dirty="0"/>
              <a:t>	3- New Auction-based workload scheduler: Cloud Controller no longer in charge of deciding where AIs are spun up. Auctioneer manages the process running an auction, making it more optimized.</a:t>
            </a:r>
          </a:p>
          <a:p>
            <a:endParaRPr lang="en-US" sz="1050" dirty="0"/>
          </a:p>
          <a:p>
            <a:r>
              <a:rPr lang="en-US" sz="1050" dirty="0"/>
              <a:t>With </a:t>
            </a:r>
            <a:r>
              <a:rPr lang="en-US" sz="1050" b="1" dirty="0"/>
              <a:t>Diego</a:t>
            </a:r>
            <a:r>
              <a:rPr lang="en-US" sz="1050" dirty="0"/>
              <a:t> in place, more loosely-coupled components take part in the process, stripping down the Cloud Controller from too many previous responsibilities, making it easier to maintain and evolve the entire architecture.</a:t>
            </a:r>
          </a:p>
          <a:p>
            <a:r>
              <a:rPr lang="en-US" sz="1050" dirty="0"/>
              <a:t>The</a:t>
            </a:r>
            <a:r>
              <a:rPr lang="en-US" sz="1050" b="1" dirty="0"/>
              <a:t> Cloud Controller </a:t>
            </a:r>
            <a:r>
              <a:rPr lang="en-US" sz="1050" dirty="0"/>
              <a:t>handles the routing of client requests internally through the </a:t>
            </a:r>
            <a:r>
              <a:rPr lang="en-US" sz="1050" b="1" dirty="0"/>
              <a:t>Cloud Controller Bridge</a:t>
            </a:r>
            <a:r>
              <a:rPr lang="en-US" sz="1050" dirty="0"/>
              <a:t>. It also manages the </a:t>
            </a:r>
            <a:r>
              <a:rPr lang="en-US" sz="1050" dirty="0" err="1"/>
              <a:t>Blobstore</a:t>
            </a:r>
            <a:r>
              <a:rPr lang="en-US" sz="1050" dirty="0"/>
              <a:t> to store packages and droplets and the DB to store App Metadata and Service credentials. </a:t>
            </a:r>
            <a:r>
              <a:rPr lang="en-US" sz="1050" dirty="0" err="1"/>
              <a:t>Blobstore</a:t>
            </a:r>
            <a:r>
              <a:rPr lang="en-US" sz="1050" dirty="0"/>
              <a:t> could be internal or external, depending on the setup.</a:t>
            </a:r>
          </a:p>
          <a:p>
            <a:pPr defTabSz="457158">
              <a:defRPr/>
            </a:pPr>
            <a:r>
              <a:rPr lang="en-US" sz="1050" dirty="0"/>
              <a:t>A </a:t>
            </a:r>
            <a:r>
              <a:rPr lang="en-US" sz="1050" b="1" dirty="0"/>
              <a:t>service</a:t>
            </a:r>
            <a:r>
              <a:rPr lang="en-US" sz="1050" dirty="0"/>
              <a:t> </a:t>
            </a:r>
            <a:r>
              <a:rPr lang="en-US" sz="1050" b="1" dirty="0"/>
              <a:t>gateway</a:t>
            </a:r>
            <a:r>
              <a:rPr lang="en-US" sz="1050" dirty="0"/>
              <a:t> provides an interface for services (native or external).</a:t>
            </a:r>
          </a:p>
          <a:p>
            <a:r>
              <a:rPr lang="en-US" sz="1050" dirty="0"/>
              <a:t>More in the next slide about the </a:t>
            </a:r>
            <a:r>
              <a:rPr lang="en-US" sz="1050" b="1" dirty="0"/>
              <a:t>Cloud Controller Bridge </a:t>
            </a:r>
            <a:r>
              <a:rPr lang="en-US" sz="1050" dirty="0"/>
              <a:t>(CC-Bridge), the </a:t>
            </a:r>
            <a:r>
              <a:rPr lang="en-US" sz="1050" b="1" dirty="0"/>
              <a:t>Bulletin Board System</a:t>
            </a:r>
            <a:r>
              <a:rPr lang="en-US" sz="1050" dirty="0"/>
              <a:t> (BBS) and the </a:t>
            </a:r>
            <a:r>
              <a:rPr lang="en-US" sz="1050" b="1" dirty="0"/>
              <a:t>Auctioneer</a:t>
            </a:r>
            <a:r>
              <a:rPr lang="en-US" sz="1050" dirty="0"/>
              <a:t>  in the next slide</a:t>
            </a:r>
            <a:endParaRPr lang="en-US" sz="1050" b="1" dirty="0"/>
          </a:p>
          <a:p>
            <a:pPr defTabSz="457158">
              <a:defRPr/>
            </a:pPr>
            <a:r>
              <a:rPr lang="en-US" sz="1050" dirty="0"/>
              <a:t>Apps run in a </a:t>
            </a:r>
            <a:r>
              <a:rPr lang="en-US" sz="1050" b="1" dirty="0"/>
              <a:t>CELL</a:t>
            </a:r>
            <a:r>
              <a:rPr lang="en-US" sz="1050" dirty="0"/>
              <a:t>, part of the new Cloud Foundry Runtime, called </a:t>
            </a:r>
            <a:r>
              <a:rPr lang="en-US" sz="1050" b="1" dirty="0"/>
              <a:t>Diego</a:t>
            </a:r>
            <a:endParaRPr lang="en-US" sz="1050" dirty="0"/>
          </a:p>
          <a:p>
            <a:r>
              <a:rPr lang="en-US" sz="1050" b="1" dirty="0"/>
              <a:t>Routers</a:t>
            </a:r>
            <a:r>
              <a:rPr lang="en-US" sz="1050" dirty="0"/>
              <a:t> manage application traffic.</a:t>
            </a:r>
          </a:p>
          <a:p>
            <a:r>
              <a:rPr lang="en-US" sz="1050" b="1" dirty="0"/>
              <a:t>Diego </a:t>
            </a:r>
            <a:r>
              <a:rPr lang="en-US" sz="1050" dirty="0"/>
              <a:t>handles all health management for apps (now LRPs), through a series of single-purpose components: </a:t>
            </a:r>
            <a:r>
              <a:rPr lang="en-US" sz="1050" dirty="0" err="1"/>
              <a:t>Nsync</a:t>
            </a:r>
            <a:r>
              <a:rPr lang="en-US" sz="1050" dirty="0"/>
              <a:t> (part of the CC-Bridge), BBS (part of Diego DB) and the </a:t>
            </a:r>
            <a:r>
              <a:rPr lang="en-US" sz="1050" dirty="0" err="1"/>
              <a:t>Converger</a:t>
            </a:r>
            <a:r>
              <a:rPr lang="en-US" sz="1050" dirty="0"/>
              <a:t> (part of the Diego Brain)</a:t>
            </a:r>
          </a:p>
          <a:p>
            <a:r>
              <a:rPr lang="en-US" sz="1050" b="1" dirty="0"/>
              <a:t>Apps</a:t>
            </a:r>
            <a:r>
              <a:rPr lang="en-US" sz="1050" dirty="0"/>
              <a:t> are accessed directly through the router while web and CLI clients (e.g., </a:t>
            </a:r>
            <a:r>
              <a:rPr lang="en-US" sz="1050" dirty="0" err="1"/>
              <a:t>vmc</a:t>
            </a:r>
            <a:r>
              <a:rPr lang="en-US" sz="1050" dirty="0"/>
              <a:t>, STS) access Cloud Controller via </a:t>
            </a:r>
            <a:r>
              <a:rPr lang="en-US" sz="1050" dirty="0" err="1"/>
              <a:t>RESTful</a:t>
            </a:r>
            <a:r>
              <a:rPr lang="en-US" sz="1050" dirty="0"/>
              <a:t> services.</a:t>
            </a:r>
          </a:p>
          <a:p>
            <a:endParaRPr lang="en-US" sz="1050"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lang="en-US" sz="1200" dirty="0">
                <a:solidFill>
                  <a:srgbClr val="000000"/>
                </a:solidFill>
              </a:rPr>
              <a:t>History of Docker</a:t>
            </a:r>
          </a:p>
          <a:p>
            <a:pPr marL="171450" lvl="0" indent="-171450">
              <a:buFont typeface="Arial"/>
              <a:buChar char="•"/>
              <a:defRPr sz="1800"/>
            </a:pPr>
            <a:r>
              <a:rPr lang="en-US" sz="1200" dirty="0" smtClean="0">
                <a:solidFill>
                  <a:srgbClr val="000000"/>
                </a:solidFill>
              </a:rPr>
              <a:t>2006 </a:t>
            </a:r>
            <a:r>
              <a:rPr lang="en-US" sz="1200" dirty="0">
                <a:solidFill>
                  <a:srgbClr val="000000"/>
                </a:solidFill>
              </a:rPr>
              <a:t>Google to use containers they built </a:t>
            </a:r>
            <a:r>
              <a:rPr lang="en-US" sz="1200" dirty="0" err="1">
                <a:solidFill>
                  <a:srgbClr val="000000"/>
                </a:solidFill>
              </a:rPr>
              <a:t>cgroups</a:t>
            </a:r>
            <a:r>
              <a:rPr lang="en-US" sz="1200" dirty="0">
                <a:solidFill>
                  <a:srgbClr val="000000"/>
                </a:solidFill>
              </a:rPr>
              <a:t> and namespaces and pushed it to the Linux kernel</a:t>
            </a:r>
          </a:p>
          <a:p>
            <a:pPr marL="171450" lvl="0" indent="-171450">
              <a:buFont typeface="Arial"/>
              <a:buChar char="•"/>
              <a:defRPr sz="1800"/>
            </a:pPr>
            <a:r>
              <a:rPr lang="en-US" sz="1200" dirty="0" err="1" smtClean="0">
                <a:solidFill>
                  <a:srgbClr val="000000"/>
                </a:solidFill>
              </a:rPr>
              <a:t>cgroups</a:t>
            </a:r>
            <a:r>
              <a:rPr lang="en-US" sz="1200" dirty="0" smtClean="0">
                <a:solidFill>
                  <a:srgbClr val="000000"/>
                </a:solidFill>
              </a:rPr>
              <a:t> </a:t>
            </a:r>
            <a:r>
              <a:rPr lang="en-US" sz="1200" dirty="0">
                <a:solidFill>
                  <a:srgbClr val="000000"/>
                </a:solidFill>
              </a:rPr>
              <a:t>and namespaces give you isolation (Resource Isolation and Namespace isolation)</a:t>
            </a:r>
          </a:p>
          <a:p>
            <a:pPr marL="171450" lvl="0" indent="-171450">
              <a:buFont typeface="Arial"/>
              <a:buChar char="•"/>
              <a:defRPr sz="1800"/>
            </a:pPr>
            <a:r>
              <a:rPr lang="en-US" sz="1200" dirty="0" err="1" smtClean="0">
                <a:solidFill>
                  <a:srgbClr val="000000"/>
                </a:solidFill>
              </a:rPr>
              <a:t>dotCloud</a:t>
            </a:r>
            <a:r>
              <a:rPr lang="en-US" sz="1200" dirty="0" smtClean="0">
                <a:solidFill>
                  <a:srgbClr val="000000"/>
                </a:solidFill>
              </a:rPr>
              <a:t> </a:t>
            </a:r>
            <a:r>
              <a:rPr lang="en-US" sz="1200" dirty="0">
                <a:solidFill>
                  <a:srgbClr val="000000"/>
                </a:solidFill>
              </a:rPr>
              <a:t>and LXC fragmentation</a:t>
            </a:r>
          </a:p>
          <a:p>
            <a:pPr marL="171450" lvl="0" indent="-171450">
              <a:buFont typeface="Arial"/>
              <a:buChar char="•"/>
              <a:defRPr sz="1800"/>
            </a:pPr>
            <a:r>
              <a:rPr lang="en-US" sz="1200" dirty="0" err="1" smtClean="0">
                <a:solidFill>
                  <a:srgbClr val="000000"/>
                </a:solidFill>
              </a:rPr>
              <a:t>libcontainer</a:t>
            </a:r>
            <a:r>
              <a:rPr lang="en-US" sz="1200" dirty="0" smtClean="0">
                <a:solidFill>
                  <a:srgbClr val="000000"/>
                </a:solidFill>
              </a:rPr>
              <a:t> </a:t>
            </a:r>
            <a:r>
              <a:rPr lang="en-US" sz="1200" dirty="0">
                <a:solidFill>
                  <a:srgbClr val="000000"/>
                </a:solidFill>
              </a:rPr>
              <a:t>created to address application portability and standard API across </a:t>
            </a:r>
            <a:r>
              <a:rPr lang="en-US" sz="1200" dirty="0" err="1">
                <a:solidFill>
                  <a:srgbClr val="000000"/>
                </a:solidFill>
              </a:rPr>
              <a:t>linux</a:t>
            </a:r>
            <a:r>
              <a:rPr lang="en-US" sz="1200" dirty="0">
                <a:solidFill>
                  <a:srgbClr val="000000"/>
                </a:solidFill>
              </a:rPr>
              <a:t> </a:t>
            </a:r>
            <a:r>
              <a:rPr lang="en-US" sz="1200" dirty="0" err="1">
                <a:solidFill>
                  <a:srgbClr val="000000"/>
                </a:solidFill>
              </a:rPr>
              <a:t>distros</a:t>
            </a:r>
            <a:r>
              <a:rPr lang="en-US" sz="1200" dirty="0">
                <a:solidFill>
                  <a:srgbClr val="000000"/>
                </a:solidFill>
              </a:rPr>
              <a:t> BUT controlled by Docker</a:t>
            </a:r>
          </a:p>
          <a:p>
            <a:pPr marL="171450" lvl="0" indent="-171450">
              <a:buFont typeface="Arial"/>
              <a:buChar char="•"/>
              <a:defRPr sz="1800"/>
            </a:pPr>
            <a:r>
              <a:rPr lang="en-US" sz="1200" dirty="0" smtClean="0">
                <a:solidFill>
                  <a:srgbClr val="000000"/>
                </a:solidFill>
              </a:rPr>
              <a:t>Open </a:t>
            </a:r>
            <a:r>
              <a:rPr lang="en-US" sz="1200" dirty="0">
                <a:solidFill>
                  <a:srgbClr val="000000"/>
                </a:solidFill>
              </a:rPr>
              <a:t>Container Project (Docker/</a:t>
            </a:r>
            <a:r>
              <a:rPr lang="en-US" sz="1200" dirty="0" err="1">
                <a:solidFill>
                  <a:srgbClr val="000000"/>
                </a:solidFill>
              </a:rPr>
              <a:t>dockerfile</a:t>
            </a:r>
            <a:r>
              <a:rPr lang="en-US" sz="1200" dirty="0">
                <a:solidFill>
                  <a:srgbClr val="000000"/>
                </a:solidFill>
              </a:rPr>
              <a:t>, </a:t>
            </a:r>
            <a:r>
              <a:rPr lang="en-US" sz="1200" dirty="0" err="1">
                <a:solidFill>
                  <a:srgbClr val="000000"/>
                </a:solidFill>
              </a:rPr>
              <a:t>CoreOS</a:t>
            </a:r>
            <a:r>
              <a:rPr lang="en-US" sz="1200" dirty="0">
                <a:solidFill>
                  <a:srgbClr val="000000"/>
                </a:solidFill>
              </a:rPr>
              <a:t>/</a:t>
            </a:r>
            <a:r>
              <a:rPr lang="en-US" sz="1200" dirty="0" err="1">
                <a:solidFill>
                  <a:srgbClr val="000000"/>
                </a:solidFill>
              </a:rPr>
              <a:t>appc</a:t>
            </a:r>
            <a:r>
              <a:rPr lang="en-US" sz="1200" dirty="0">
                <a:solidFill>
                  <a:srgbClr val="000000"/>
                </a:solidFill>
              </a:rPr>
              <a:t>). </a:t>
            </a:r>
            <a:r>
              <a:rPr lang="en-US" sz="1200" dirty="0" err="1">
                <a:solidFill>
                  <a:srgbClr val="000000"/>
                </a:solidFill>
              </a:rPr>
              <a:t>Standardiized</a:t>
            </a:r>
            <a:r>
              <a:rPr lang="en-US" sz="1200" dirty="0">
                <a:solidFill>
                  <a:srgbClr val="000000"/>
                </a:solidFill>
              </a:rPr>
              <a:t> on </a:t>
            </a:r>
            <a:r>
              <a:rPr lang="en-US" sz="1200" dirty="0" err="1">
                <a:solidFill>
                  <a:srgbClr val="000000"/>
                </a:solidFill>
              </a:rPr>
              <a:t>runC</a:t>
            </a:r>
            <a:endParaRPr lang="en-US" sz="1200" dirty="0">
              <a:solidFill>
                <a:srgbClr val="000000"/>
              </a:solidFill>
            </a:endParaRP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file format (</a:t>
            </a:r>
            <a:r>
              <a:rPr lang="en-US" sz="1200" dirty="0" err="1">
                <a:solidFill>
                  <a:srgbClr val="000000"/>
                </a:solidFill>
              </a:rPr>
              <a:t>dockerfile</a:t>
            </a:r>
            <a:r>
              <a:rPr lang="en-US" sz="1200" dirty="0">
                <a:solidFill>
                  <a:srgbClr val="000000"/>
                </a:solidFill>
              </a:rPr>
              <a:t> + </a:t>
            </a:r>
            <a:r>
              <a:rPr lang="en-US" sz="1200" dirty="0" err="1">
                <a:solidFill>
                  <a:srgbClr val="000000"/>
                </a:solidFill>
              </a:rPr>
              <a:t>appc</a:t>
            </a:r>
            <a:r>
              <a:rPr lang="en-US" sz="1200" dirty="0">
                <a:solidFill>
                  <a:srgbClr val="000000"/>
                </a:solidFill>
              </a:rPr>
              <a:t> = </a:t>
            </a:r>
            <a:r>
              <a:rPr lang="en-US" sz="1200" dirty="0" err="1">
                <a:solidFill>
                  <a:srgbClr val="000000"/>
                </a:solidFill>
              </a:rPr>
              <a:t>filesystem</a:t>
            </a:r>
            <a:r>
              <a:rPr lang="en-US" sz="1200" dirty="0">
                <a:solidFill>
                  <a:srgbClr val="000000"/>
                </a:solidFill>
              </a:rPr>
              <a:t>)</a:t>
            </a: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runtime (</a:t>
            </a:r>
            <a:r>
              <a:rPr lang="en-US" sz="1200" dirty="0" err="1">
                <a:solidFill>
                  <a:srgbClr val="000000"/>
                </a:solidFill>
              </a:rPr>
              <a:t>libcontainer</a:t>
            </a:r>
            <a:r>
              <a:rPr lang="en-US" sz="1200" dirty="0">
                <a:solidFill>
                  <a:srgbClr val="000000"/>
                </a:solidFill>
              </a:rPr>
              <a:t> = </a:t>
            </a:r>
            <a:r>
              <a:rPr lang="en-US" sz="1200" dirty="0" err="1">
                <a:solidFill>
                  <a:srgbClr val="000000"/>
                </a:solidFill>
              </a:rPr>
              <a:t>runC</a:t>
            </a:r>
            <a:r>
              <a:rPr lang="en-US" sz="1200" dirty="0">
                <a:solidFill>
                  <a:srgbClr val="000000"/>
                </a:solidFill>
              </a:rPr>
              <a:t>)</a:t>
            </a:r>
          </a:p>
          <a:p>
            <a:pPr marL="171450" lvl="0" indent="-171450">
              <a:buFont typeface="Arial"/>
              <a:buChar char="•"/>
              <a:defRPr sz="1800"/>
            </a:pPr>
            <a:r>
              <a:rPr lang="en-US" sz="1200" dirty="0" smtClean="0">
                <a:solidFill>
                  <a:srgbClr val="000000"/>
                </a:solidFill>
              </a:rPr>
              <a:t>Container </a:t>
            </a:r>
            <a:r>
              <a:rPr lang="en-US" sz="1200" dirty="0">
                <a:solidFill>
                  <a:srgbClr val="000000"/>
                </a:solidFill>
              </a:rPr>
              <a:t>(Isolation + Files/metadata + Processes)</a:t>
            </a:r>
          </a:p>
          <a:p>
            <a:pPr marL="171450" lvl="0" indent="-171450">
              <a:buFont typeface="Arial"/>
              <a:buChar char="•"/>
              <a:defRPr sz="1800"/>
            </a:pPr>
            <a:endParaRPr lang="en-US" sz="1200" dirty="0">
              <a:solidFill>
                <a:srgbClr val="000000"/>
              </a:solidFill>
            </a:endParaRPr>
          </a:p>
          <a:p>
            <a:pPr marL="171450" lvl="0" indent="-171450">
              <a:buFont typeface="Arial"/>
              <a:buChar char="•"/>
              <a:defRPr sz="1800"/>
            </a:pPr>
            <a:endParaRPr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5/24/17</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8.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image" Target="../media/image55.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jpg"/><Relationship Id="rId7" Type="http://schemas.openxmlformats.org/officeDocument/2006/relationships/image" Target="../media/image60.jpg"/><Relationship Id="rId8" Type="http://schemas.openxmlformats.org/officeDocument/2006/relationships/image" Target="../media/image61.png"/><Relationship Id="rId9" Type="http://schemas.openxmlformats.org/officeDocument/2006/relationships/image" Target="../media/image62.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14.png"/><Relationship Id="rId20" Type="http://schemas.openxmlformats.org/officeDocument/2006/relationships/image" Target="../media/image25.emf"/><Relationship Id="rId21" Type="http://schemas.openxmlformats.org/officeDocument/2006/relationships/image" Target="../media/image26.png"/><Relationship Id="rId22" Type="http://schemas.openxmlformats.org/officeDocument/2006/relationships/image" Target="../media/image27.emf"/><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jpg"/><Relationship Id="rId14" Type="http://schemas.openxmlformats.org/officeDocument/2006/relationships/image" Target="../media/image19.png"/><Relationship Id="rId15" Type="http://schemas.openxmlformats.org/officeDocument/2006/relationships/image" Target="../media/image20.emf"/><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69.jpg"/><Relationship Id="rId4" Type="http://schemas.openxmlformats.org/officeDocument/2006/relationships/image" Target="../media/image44.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busch-pivotal/stl-cloud-native-spring-workshop.git" TargetMode="External"/><Relationship Id="rId4" Type="http://schemas.openxmlformats.org/officeDocument/2006/relationships/hyperlink" Target="https://github.com/cbusch-pivotal/stl-cloud-native-spring-workshop/archive/master.zip" TargetMode="External"/><Relationship Id="rId5" Type="http://schemas.openxmlformats.org/officeDocument/2006/relationships/hyperlink" Target="https://github.com/cbusch-pivotal/stl-cloud-native-spring-workshop" TargetMode="External"/><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a:solidFill>
                  <a:srgbClr val="2C95DD"/>
                </a:solidFill>
              </a:rPr>
              <a:t>Cloud </a:t>
            </a:r>
            <a:r>
              <a:rPr lang="en-US" sz="4800" smtClean="0">
                <a:solidFill>
                  <a:srgbClr val="2C95DD"/>
                </a:solidFill>
              </a:rPr>
              <a:t>Native</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3"/>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4"/>
              </a:rPr>
              <a:t>https://github.com/cbusch-pivotal/stl-cloud-native-spring-workshop/archive/</a:t>
            </a:r>
            <a:r>
              <a:rPr lang="en-US" sz="1400" dirty="0" smtClean="0">
                <a:solidFill>
                  <a:schemeClr val="bg1"/>
                </a:solidFill>
                <a:hlinkClick r:id="rId4"/>
              </a:rPr>
              <a:t>master.zip</a:t>
            </a:r>
            <a:r>
              <a:rPr lang="en-US" sz="1400" dirty="0" smtClean="0">
                <a:solidFill>
                  <a:schemeClr val="bg1"/>
                </a:solidFill>
              </a:rPr>
              <a:t> </a:t>
            </a: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5"/>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79615</TotalTime>
  <Words>5429</Words>
  <Application>Microsoft Macintosh PowerPoint</Application>
  <PresentationFormat>On-screen Show (16:9)</PresentationFormat>
  <Paragraphs>863</Paragraphs>
  <Slides>44</Slides>
  <Notes>44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480</cp:revision>
  <cp:lastPrinted>2016-10-11T15:48:53Z</cp:lastPrinted>
  <dcterms:modified xsi:type="dcterms:W3CDTF">2017-05-25T03:56:31Z</dcterms:modified>
</cp:coreProperties>
</file>